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0" r:id="rId2"/>
    <p:sldId id="339" r:id="rId3"/>
    <p:sldId id="347" r:id="rId4"/>
    <p:sldId id="348" r:id="rId5"/>
    <p:sldId id="352" r:id="rId6"/>
    <p:sldId id="354" r:id="rId7"/>
    <p:sldId id="349" r:id="rId8"/>
    <p:sldId id="350" r:id="rId9"/>
    <p:sldId id="355" r:id="rId10"/>
    <p:sldId id="357" r:id="rId11"/>
    <p:sldId id="362" r:id="rId12"/>
    <p:sldId id="358" r:id="rId13"/>
    <p:sldId id="359" r:id="rId14"/>
    <p:sldId id="360" r:id="rId15"/>
    <p:sldId id="361" r:id="rId16"/>
    <p:sldId id="35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33CC"/>
    <a:srgbClr val="FF6600"/>
    <a:srgbClr val="CC6600"/>
    <a:srgbClr val="33CC33"/>
    <a:srgbClr val="000099"/>
    <a:srgbClr val="00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14" autoAdjust="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1D9E8C-30E8-49C9-A6EF-A6165EEE6401}" type="datetime8">
              <a:rPr lang="fr-FR"/>
              <a:pPr>
                <a:defRPr/>
              </a:pPr>
              <a:t>10/03/2020 16:25</a:t>
            </a:fld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9124BB3-B119-4119-984C-C25A3209AD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782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C986A23-CAB6-4D9F-8EDC-3BD888C9AA13}" type="datetime8">
              <a:rPr lang="fr-FR"/>
              <a:pPr>
                <a:defRPr/>
              </a:pPr>
              <a:t>10/03/2020 16:25</a:t>
            </a:fld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57F16E5-D714-499E-9B9F-B79A300124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37410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2B44F40-084C-4C3A-B0A6-905F0709F643}" type="datetime8">
              <a:rPr lang="fr-FR" altLang="en-US" smtClean="0">
                <a:latin typeface="Arial" charset="0"/>
              </a:rPr>
              <a:pPr>
                <a:defRPr/>
              </a:pPr>
              <a:t>10/03/2020 16:25</a:t>
            </a:fld>
            <a:endParaRPr lang="en-US" altLang="en-US">
              <a:latin typeface="Arial" charset="0"/>
            </a:endParaRPr>
          </a:p>
        </p:txBody>
      </p:sp>
      <p:sp>
        <p:nvSpPr>
          <p:cNvPr id="19461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58B89F9-B33D-4086-AB66-57170F2699EB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85253-FCA5-4847-A4F8-40571AA3CC25}" type="datetime8">
              <a:rPr lang="fr-FR"/>
              <a:pPr>
                <a:defRPr/>
              </a:pPr>
              <a:t>10/03/2020 16:25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88792-65D1-4649-A921-5495AE5871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21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835C2-8D76-4A17-A4DD-B0BA5978736A}" type="datetime8">
              <a:rPr lang="fr-FR"/>
              <a:pPr>
                <a:defRPr/>
              </a:pPr>
              <a:t>10/03/2020 16:25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91BC5-1B2E-4ABB-8A7B-4153000AE2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51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54730-54FE-41C3-A463-F705340AF5B5}" type="datetime8">
              <a:rPr lang="fr-FR"/>
              <a:pPr>
                <a:defRPr/>
              </a:pPr>
              <a:t>10/03/2020 16:25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91728-1820-457F-91FB-CB9ACA54F4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752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A2EBF-A91A-4C71-9EA6-A7C8531D1F30}" type="datetime8">
              <a:rPr lang="fr-FR"/>
              <a:pPr>
                <a:defRPr/>
              </a:pPr>
              <a:t>10/03/2020 16:25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38D38-2C6E-45C6-A966-93E960FDB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46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97127-0498-4849-A168-24F1C31B9BC6}" type="datetime8">
              <a:rPr lang="fr-FR"/>
              <a:pPr>
                <a:defRPr/>
              </a:pPr>
              <a:t>10/03/2020 16:25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C4B1A-7959-4D14-9370-34A8B89B9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92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72EB7-63A7-406E-B2A5-DCE7BC0EDFB1}" type="datetime8">
              <a:rPr lang="fr-FR"/>
              <a:pPr>
                <a:defRPr/>
              </a:pPr>
              <a:t>10/03/2020 16:25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D964B-2E61-4DB2-B3D8-7A0D7B55E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69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87904-AA5F-4F3E-B9B6-F4408556201E}" type="datetime8">
              <a:rPr lang="fr-FR"/>
              <a:pPr>
                <a:defRPr/>
              </a:pPr>
              <a:t>10/03/2020 16:25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F5CEC-0D53-4D0F-A2E7-813FF630C9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18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63E41-9EA4-4F99-9A92-8FDBB6C81562}" type="datetime8">
              <a:rPr lang="fr-FR"/>
              <a:pPr>
                <a:defRPr/>
              </a:pPr>
              <a:t>10/03/2020 16:25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956D4-467B-413D-BDE5-EB0A00D46D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25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EA145-7A17-46D3-8DDD-BFD857C42CE4}" type="datetime8">
              <a:rPr lang="fr-FR"/>
              <a:pPr>
                <a:defRPr/>
              </a:pPr>
              <a:t>10/03/2020 16:25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4CAA4-8009-4D2A-9E57-28D91918C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78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B8E25-2B1E-4D93-8EB6-6F34B4B9E502}" type="datetime8">
              <a:rPr lang="fr-FR"/>
              <a:pPr>
                <a:defRPr/>
              </a:pPr>
              <a:t>10/03/2020 16:25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90225-8190-4F56-8702-406858B2C7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52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9F019-1DB4-4760-A60C-10AB7DA5F24E}" type="datetime8">
              <a:rPr lang="fr-FR"/>
              <a:pPr>
                <a:defRPr/>
              </a:pPr>
              <a:t>10/03/2020 16:25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09E01-818A-4843-B753-9DEF0EC01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57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AF202-4FFB-4832-B244-6195BD6F5F1E}" type="datetime8">
              <a:rPr lang="fr-FR"/>
              <a:pPr>
                <a:defRPr/>
              </a:pPr>
              <a:t>10/03/2020 16:25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3D243-5264-4756-93A2-9ADBA38350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08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608A1F2-CEEB-498D-8135-70E160B85091}" type="datetime8">
              <a:rPr lang="fr-FR"/>
              <a:pPr>
                <a:defRPr/>
              </a:pPr>
              <a:t>10/03/2020 16:25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B4B0C62-E0BB-42D9-8FFD-FC1FCA98D6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123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vi-VN" sz="1800">
              <a:latin typeface="+mn-lt"/>
              <a:cs typeface="+mn-cs"/>
            </a:endParaRPr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76200" y="1236663"/>
            <a:ext cx="8686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solidFill>
                  <a:srgbClr val="FF0000"/>
                </a:solidFill>
                <a:latin typeface="+mn-lt"/>
                <a:cs typeface="+mn-cs"/>
              </a:rPr>
              <a:t>1. </a:t>
            </a:r>
            <a:r>
              <a:rPr lang="en-US" altLang="vi-VN" b="1" i="1" dirty="0" err="1">
                <a:solidFill>
                  <a:srgbClr val="FF0000"/>
                </a:solidFill>
                <a:latin typeface="+mn-lt"/>
                <a:cs typeface="+mn-cs"/>
              </a:rPr>
              <a:t>Những</a:t>
            </a:r>
            <a:r>
              <a:rPr lang="en-US" altLang="vi-VN" b="1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latin typeface="+mn-lt"/>
                <a:cs typeface="+mn-cs"/>
              </a:rPr>
              <a:t>gì</a:t>
            </a:r>
            <a:r>
              <a:rPr lang="en-US" altLang="vi-VN" b="1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latin typeface="+mn-lt"/>
                <a:cs typeface="+mn-cs"/>
              </a:rPr>
              <a:t>em</a:t>
            </a:r>
            <a:r>
              <a:rPr lang="en-US" altLang="vi-VN" b="1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latin typeface="+mn-lt"/>
                <a:cs typeface="+mn-cs"/>
              </a:rPr>
              <a:t>đã</a:t>
            </a:r>
            <a:r>
              <a:rPr lang="en-US" altLang="vi-VN" b="1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latin typeface="+mn-lt"/>
                <a:cs typeface="+mn-cs"/>
              </a:rPr>
              <a:t>biết</a:t>
            </a:r>
            <a:endParaRPr lang="en-US" altLang="vi-VN" b="1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2053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49"/>
          <p:cNvSpPr txBox="1">
            <a:spLocks noChangeArrowheads="1"/>
          </p:cNvSpPr>
          <p:nvPr/>
        </p:nvSpPr>
        <p:spPr bwMode="auto">
          <a:xfrm>
            <a:off x="206375" y="203200"/>
            <a:ext cx="1222375" cy="5857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>
                <a:latin typeface="+mn-lt"/>
                <a:cs typeface="+mn-cs"/>
              </a:rPr>
              <a:t>Bài</a:t>
            </a:r>
            <a:r>
              <a:rPr lang="en-US" altLang="vi-VN" b="1" dirty="0">
                <a:latin typeface="+mn-lt"/>
                <a:cs typeface="+mn-cs"/>
              </a:rPr>
              <a:t> 1: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06375" y="2286000"/>
            <a:ext cx="8763000" cy="4400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altLang="vi-VN" sz="2800" b="1" i="1" dirty="0" err="1">
                <a:latin typeface="+mn-lt"/>
                <a:cs typeface="+mn-cs"/>
              </a:rPr>
              <a:t>Mỗi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bài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vẽ</a:t>
            </a:r>
            <a:r>
              <a:rPr lang="en-US" altLang="vi-VN" sz="2800" b="1" i="1" dirty="0">
                <a:latin typeface="+mn-lt"/>
                <a:cs typeface="+mn-cs"/>
              </a:rPr>
              <a:t>, </a:t>
            </a:r>
            <a:r>
              <a:rPr lang="en-US" altLang="vi-VN" sz="2800" b="1" i="1" dirty="0" err="1">
                <a:latin typeface="+mn-lt"/>
                <a:cs typeface="+mn-cs"/>
              </a:rPr>
              <a:t>soạn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thảo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văn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bản</a:t>
            </a:r>
            <a:r>
              <a:rPr lang="en-US" altLang="vi-VN" sz="2800" b="1" i="1" dirty="0">
                <a:latin typeface="+mn-lt"/>
                <a:cs typeface="+mn-cs"/>
              </a:rPr>
              <a:t>, </a:t>
            </a:r>
            <a:r>
              <a:rPr lang="en-US" altLang="vi-VN" sz="2800" b="1" i="1" dirty="0" err="1">
                <a:latin typeface="+mn-lt"/>
                <a:cs typeface="+mn-cs"/>
              </a:rPr>
              <a:t>trình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chiếu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được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lưu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trên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máy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tính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gọi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là</a:t>
            </a:r>
            <a:r>
              <a:rPr lang="en-US" altLang="vi-VN" sz="2800" b="1" i="1" dirty="0">
                <a:latin typeface="+mn-lt"/>
                <a:cs typeface="+mn-cs"/>
              </a:rPr>
              <a:t>…………………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altLang="vi-VN" sz="2800" b="1" i="1" dirty="0" err="1">
                <a:latin typeface="+mn-lt"/>
                <a:cs typeface="+mn-cs"/>
              </a:rPr>
              <a:t>Thư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mục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là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nơi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chứa</a:t>
            </a:r>
            <a:r>
              <a:rPr lang="en-US" altLang="vi-VN" sz="2800" b="1" i="1" dirty="0">
                <a:latin typeface="+mn-lt"/>
                <a:cs typeface="+mn-cs"/>
              </a:rPr>
              <a:t> ……………………………..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altLang="vi-VN" sz="2800" b="1" i="1" dirty="0" err="1">
                <a:latin typeface="+mn-lt"/>
                <a:cs typeface="+mn-cs"/>
              </a:rPr>
              <a:t>Để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nhìn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thấy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được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bên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trong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máy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tính</a:t>
            </a:r>
            <a:r>
              <a:rPr lang="en-US" altLang="vi-VN" sz="2800" b="1" i="1" dirty="0">
                <a:latin typeface="+mn-lt"/>
                <a:cs typeface="+mn-cs"/>
              </a:rPr>
              <a:t>, </a:t>
            </a:r>
            <a:r>
              <a:rPr lang="en-US" altLang="vi-VN" sz="2800" b="1" i="1" dirty="0" err="1">
                <a:latin typeface="+mn-lt"/>
                <a:cs typeface="+mn-cs"/>
              </a:rPr>
              <a:t>em</a:t>
            </a:r>
            <a:r>
              <a:rPr lang="en-US" altLang="vi-VN" sz="2800" b="1" i="1" dirty="0">
                <a:latin typeface="+mn-lt"/>
                <a:cs typeface="+mn-cs"/>
              </a:rPr>
              <a:t>…………………..…   </a:t>
            </a:r>
            <a:r>
              <a:rPr lang="en-US" altLang="vi-VN" sz="2800" b="1" i="1" dirty="0" err="1">
                <a:latin typeface="+mn-lt"/>
                <a:cs typeface="+mn-cs"/>
              </a:rPr>
              <a:t>vào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biểu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tượng</a:t>
            </a:r>
            <a:r>
              <a:rPr lang="en-US" altLang="vi-VN" sz="2800" b="1" i="1" dirty="0">
                <a:latin typeface="+mn-lt"/>
                <a:cs typeface="+mn-cs"/>
              </a:rPr>
              <a:t>        </a:t>
            </a:r>
            <a:r>
              <a:rPr lang="en-US" altLang="vi-VN" sz="2800" b="1" i="1" dirty="0" err="1">
                <a:latin typeface="+mn-lt"/>
                <a:cs typeface="+mn-cs"/>
              </a:rPr>
              <a:t>trên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màn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hình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để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mở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cửa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sổ</a:t>
            </a:r>
            <a:r>
              <a:rPr lang="en-US" altLang="vi-VN" sz="2800" b="1" i="1" dirty="0">
                <a:latin typeface="+mn-lt"/>
                <a:cs typeface="+mn-cs"/>
              </a:rPr>
              <a:t> Computer.</a:t>
            </a:r>
          </a:p>
        </p:txBody>
      </p:sp>
      <p:sp>
        <p:nvSpPr>
          <p:cNvPr id="24" name="Text Box 343"/>
          <p:cNvSpPr txBox="1">
            <a:spLocks noChangeArrowheads="1"/>
          </p:cNvSpPr>
          <p:nvPr/>
        </p:nvSpPr>
        <p:spPr bwMode="auto">
          <a:xfrm>
            <a:off x="304800" y="1825625"/>
            <a:ext cx="24384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latin typeface="+mn-lt"/>
                <a:cs typeface="+mn-cs"/>
              </a:rPr>
              <a:t>a. </a:t>
            </a:r>
            <a:r>
              <a:rPr lang="en-US" altLang="vi-VN" b="1" i="1" dirty="0" err="1">
                <a:latin typeface="+mn-lt"/>
                <a:cs typeface="+mn-cs"/>
              </a:rPr>
              <a:t>Điền</a:t>
            </a:r>
            <a:r>
              <a:rPr lang="en-US" altLang="vi-VN" b="1" i="1" dirty="0">
                <a:latin typeface="+mn-lt"/>
                <a:cs typeface="+mn-cs"/>
              </a:rPr>
              <a:t> </a:t>
            </a:r>
            <a:r>
              <a:rPr lang="en-US" altLang="vi-VN" b="1" i="1" dirty="0" err="1">
                <a:latin typeface="+mn-lt"/>
                <a:cs typeface="+mn-cs"/>
              </a:rPr>
              <a:t>từ</a:t>
            </a:r>
            <a:r>
              <a:rPr lang="en-US" altLang="vi-VN" b="1" i="1" dirty="0">
                <a:latin typeface="+mn-lt"/>
                <a:cs typeface="+mn-cs"/>
              </a:rPr>
              <a:t>: </a:t>
            </a:r>
          </a:p>
        </p:txBody>
      </p:sp>
      <p:sp>
        <p:nvSpPr>
          <p:cNvPr id="25" name="Text Box 343"/>
          <p:cNvSpPr txBox="1">
            <a:spLocks noChangeArrowheads="1"/>
          </p:cNvSpPr>
          <p:nvPr/>
        </p:nvSpPr>
        <p:spPr bwMode="auto">
          <a:xfrm>
            <a:off x="3962400" y="2971800"/>
            <a:ext cx="26670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 err="1">
                <a:solidFill>
                  <a:srgbClr val="FF0000"/>
                </a:solidFill>
                <a:latin typeface="+mn-lt"/>
                <a:cs typeface="+mn-cs"/>
              </a:rPr>
              <a:t>tệp</a:t>
            </a:r>
            <a:r>
              <a:rPr lang="en-US" altLang="vi-VN" b="1" i="1" dirty="0">
                <a:solidFill>
                  <a:srgbClr val="FF0000"/>
                </a:solidFill>
                <a:latin typeface="+mn-lt"/>
                <a:cs typeface="+mn-cs"/>
              </a:rPr>
              <a:t> (</a:t>
            </a:r>
            <a:r>
              <a:rPr lang="en-US" altLang="vi-VN" b="1" i="1" dirty="0" err="1">
                <a:solidFill>
                  <a:srgbClr val="FF0000"/>
                </a:solidFill>
                <a:latin typeface="+mn-lt"/>
                <a:cs typeface="+mn-cs"/>
              </a:rPr>
              <a:t>dữ</a:t>
            </a:r>
            <a:r>
              <a:rPr lang="en-US" altLang="vi-VN" b="1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latin typeface="+mn-lt"/>
                <a:cs typeface="+mn-cs"/>
              </a:rPr>
              <a:t>liệu</a:t>
            </a:r>
            <a:r>
              <a:rPr lang="en-US" altLang="vi-VN" b="1" i="1" dirty="0">
                <a:solidFill>
                  <a:srgbClr val="FF0000"/>
                </a:solidFill>
                <a:latin typeface="+mn-lt"/>
                <a:cs typeface="+mn-cs"/>
              </a:rPr>
              <a:t>)</a:t>
            </a:r>
          </a:p>
        </p:txBody>
      </p:sp>
      <p:sp>
        <p:nvSpPr>
          <p:cNvPr id="26" name="Text Box 343"/>
          <p:cNvSpPr txBox="1">
            <a:spLocks noChangeArrowheads="1"/>
          </p:cNvSpPr>
          <p:nvPr/>
        </p:nvSpPr>
        <p:spPr bwMode="auto">
          <a:xfrm>
            <a:off x="4267200" y="3810000"/>
            <a:ext cx="43053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sz="2800" b="1" i="1" dirty="0" err="1">
                <a:solidFill>
                  <a:srgbClr val="FF0000"/>
                </a:solidFill>
                <a:latin typeface="+mn-lt"/>
                <a:cs typeface="+mn-cs"/>
              </a:rPr>
              <a:t>các</a:t>
            </a:r>
            <a:r>
              <a:rPr lang="en-US" altLang="vi-VN" sz="2800" b="1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+mn-lt"/>
                <a:cs typeface="+mn-cs"/>
              </a:rPr>
              <a:t>thư</a:t>
            </a:r>
            <a:r>
              <a:rPr lang="en-US" altLang="vi-VN" sz="2800" b="1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+mn-lt"/>
                <a:cs typeface="+mn-cs"/>
              </a:rPr>
              <a:t>mục</a:t>
            </a:r>
            <a:r>
              <a:rPr lang="en-US" altLang="vi-VN" sz="2800" b="1" i="1" dirty="0">
                <a:solidFill>
                  <a:srgbClr val="FF0000"/>
                </a:solidFill>
                <a:latin typeface="+mn-lt"/>
                <a:cs typeface="+mn-cs"/>
              </a:rPr>
              <a:t> con </a:t>
            </a:r>
            <a:r>
              <a:rPr lang="en-US" altLang="vi-VN" sz="2800" b="1" i="1" dirty="0" err="1">
                <a:solidFill>
                  <a:srgbClr val="FF0000"/>
                </a:solidFill>
                <a:latin typeface="+mn-lt"/>
                <a:cs typeface="+mn-cs"/>
              </a:rPr>
              <a:t>và</a:t>
            </a:r>
            <a:r>
              <a:rPr lang="en-US" altLang="vi-VN" sz="2800" b="1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+mn-lt"/>
                <a:cs typeface="+mn-cs"/>
              </a:rPr>
              <a:t>tệp</a:t>
            </a:r>
            <a:endParaRPr lang="en-US" altLang="vi-VN" sz="2800" b="1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7" name="Text Box 343"/>
          <p:cNvSpPr txBox="1">
            <a:spLocks noChangeArrowheads="1"/>
          </p:cNvSpPr>
          <p:nvPr/>
        </p:nvSpPr>
        <p:spPr bwMode="auto">
          <a:xfrm>
            <a:off x="1295400" y="5345113"/>
            <a:ext cx="3543300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sz="2800" b="1" i="1" dirty="0">
                <a:solidFill>
                  <a:srgbClr val="FF0000"/>
                </a:solidFill>
                <a:latin typeface="+mn-lt"/>
                <a:cs typeface="+mn-cs"/>
              </a:rPr>
              <a:t>  </a:t>
            </a:r>
            <a:r>
              <a:rPr lang="en-US" altLang="vi-VN" sz="2800" b="1" i="1" dirty="0" err="1">
                <a:solidFill>
                  <a:srgbClr val="FF0000"/>
                </a:solidFill>
                <a:latin typeface="+mn-lt"/>
                <a:cs typeface="+mn-cs"/>
              </a:rPr>
              <a:t>nháy</a:t>
            </a:r>
            <a:r>
              <a:rPr lang="en-US" altLang="vi-VN" sz="2800" b="1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+mn-lt"/>
                <a:cs typeface="+mn-cs"/>
              </a:rPr>
              <a:t>đúp</a:t>
            </a:r>
            <a:r>
              <a:rPr lang="en-US" altLang="vi-VN" sz="2800" b="1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+mn-lt"/>
                <a:cs typeface="+mn-cs"/>
              </a:rPr>
              <a:t>chuột</a:t>
            </a:r>
            <a:endParaRPr lang="en-US" altLang="vi-VN" sz="2800" b="1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2060" name="Picture 25" descr="Káº¿t quáº£ hÃ¬nh áº£nh cho this pc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0" t="17143" r="30695" b="16571"/>
          <a:stretch>
            <a:fillRect/>
          </a:stretch>
        </p:blipFill>
        <p:spPr bwMode="auto">
          <a:xfrm>
            <a:off x="6734175" y="540543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1390650" y="176213"/>
            <a:ext cx="5919788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>
                <a:solidFill>
                  <a:srgbClr val="FF0000"/>
                </a:solidFill>
                <a:latin typeface="+mn-lt"/>
                <a:cs typeface="+mn-cs"/>
              </a:rPr>
              <a:t>KHÁM PHÁ MÁY TÍNH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23" grpId="0"/>
      <p:bldP spid="24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057400"/>
            <a:ext cx="735806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3"/>
          <a:stretch>
            <a:fillRect/>
          </a:stretch>
        </p:blipFill>
        <p:spPr bwMode="auto">
          <a:xfrm>
            <a:off x="685800" y="4343400"/>
            <a:ext cx="497046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pic>
        <p:nvPicPr>
          <p:cNvPr id="11270" name="Picture 40" descr="j01953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>
          <a:xfrm>
            <a:off x="-487363" y="1498600"/>
            <a:ext cx="8229601" cy="708025"/>
          </a:xfrm>
        </p:spPr>
        <p:txBody>
          <a:bodyPr/>
          <a:lstStyle/>
          <a:p>
            <a:r>
              <a:rPr lang="en-US" altLang="en-US" sz="2800" smtClean="0">
                <a:solidFill>
                  <a:schemeClr val="tx1"/>
                </a:solidFill>
              </a:rPr>
              <a:t>3) Đánh dấu x vào        đặt cuối câu đúng</a:t>
            </a:r>
            <a:r>
              <a:rPr lang="en-US" altLang="en-US" sz="2800" smtClean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527175"/>
            <a:ext cx="752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ultiply 1"/>
          <p:cNvSpPr/>
          <p:nvPr/>
        </p:nvSpPr>
        <p:spPr>
          <a:xfrm>
            <a:off x="820738" y="2825750"/>
            <a:ext cx="346075" cy="5397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209550" y="355600"/>
            <a:ext cx="1222375" cy="5857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>
                <a:latin typeface="+mn-lt"/>
                <a:cs typeface="+mn-cs"/>
              </a:rPr>
              <a:t>Bài</a:t>
            </a:r>
            <a:r>
              <a:rPr lang="en-US" altLang="vi-VN" b="1" dirty="0">
                <a:latin typeface="+mn-lt"/>
                <a:cs typeface="+mn-cs"/>
              </a:rPr>
              <a:t> 1:</a:t>
            </a: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1393825" y="330200"/>
            <a:ext cx="591978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>
                <a:solidFill>
                  <a:srgbClr val="FF0000"/>
                </a:solidFill>
                <a:latin typeface="+mn-lt"/>
                <a:cs typeface="+mn-cs"/>
              </a:rPr>
              <a:t>KHÁM PHÁ MÁY TÍNH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550" y="968375"/>
            <a:ext cx="616585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sz="3200" b="1" i="1" dirty="0">
                <a:solidFill>
                  <a:srgbClr val="FF0000"/>
                </a:solidFill>
                <a:latin typeface="+mn-lt"/>
                <a:cs typeface="+mn-cs"/>
              </a:rPr>
              <a:t>B. HOẠT ĐỘNG THỰC HÀNH</a:t>
            </a:r>
          </a:p>
          <a:p>
            <a:pPr>
              <a:defRPr/>
            </a:pPr>
            <a:endParaRPr lang="en-US" sz="32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pic>
        <p:nvPicPr>
          <p:cNvPr id="12292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>
          <a:xfrm>
            <a:off x="-487363" y="1498600"/>
            <a:ext cx="8229601" cy="708025"/>
          </a:xfrm>
        </p:spPr>
        <p:txBody>
          <a:bodyPr/>
          <a:lstStyle/>
          <a:p>
            <a:r>
              <a:rPr lang="en-US" altLang="en-US" sz="2800" smtClean="0">
                <a:solidFill>
                  <a:schemeClr val="tx1"/>
                </a:solidFill>
              </a:rPr>
              <a:t>3) Đánh dấu </a:t>
            </a:r>
            <a:r>
              <a:rPr lang="en-US" altLang="en-US" sz="2800" smtClean="0">
                <a:solidFill>
                  <a:srgbClr val="FF0000"/>
                </a:solidFill>
              </a:rPr>
              <a:t>x</a:t>
            </a:r>
            <a:r>
              <a:rPr lang="en-US" altLang="en-US" sz="2800" smtClean="0">
                <a:solidFill>
                  <a:schemeClr val="tx1"/>
                </a:solidFill>
              </a:rPr>
              <a:t> vào        đặt cuối câu đúng.</a:t>
            </a:r>
            <a:r>
              <a:rPr lang="en-US" altLang="en-US" sz="280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527175"/>
            <a:ext cx="752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209550" y="355600"/>
            <a:ext cx="1222375" cy="5857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>
                <a:latin typeface="+mn-lt"/>
                <a:cs typeface="+mn-cs"/>
              </a:rPr>
              <a:t>Bài</a:t>
            </a:r>
            <a:r>
              <a:rPr lang="en-US" altLang="vi-VN" b="1" dirty="0">
                <a:latin typeface="+mn-lt"/>
                <a:cs typeface="+mn-cs"/>
              </a:rPr>
              <a:t> 1:</a:t>
            </a: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1393825" y="330200"/>
            <a:ext cx="591978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>
                <a:solidFill>
                  <a:srgbClr val="FF0000"/>
                </a:solidFill>
                <a:latin typeface="+mn-lt"/>
                <a:cs typeface="+mn-cs"/>
              </a:rPr>
              <a:t>KHÁM PHÁ MÁY TÍNH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688" y="1027113"/>
            <a:ext cx="6167437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sz="3200" b="1" i="1" dirty="0">
                <a:solidFill>
                  <a:srgbClr val="FF0000"/>
                </a:solidFill>
                <a:latin typeface="+mn-lt"/>
                <a:cs typeface="+mn-cs"/>
              </a:rPr>
              <a:t>B. HOẠT ĐỘNG THỰC HÀNH</a:t>
            </a:r>
          </a:p>
          <a:p>
            <a:pPr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825" y="2151063"/>
            <a:ext cx="83058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  <a:cs typeface="+mn-cs"/>
              </a:rPr>
              <a:t>b. </a:t>
            </a:r>
            <a:r>
              <a:rPr lang="en-US" sz="3200" dirty="0" err="1">
                <a:latin typeface="+mn-lt"/>
                <a:cs typeface="+mn-cs"/>
              </a:rPr>
              <a:t>Trong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ngăn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trái</a:t>
            </a:r>
            <a:r>
              <a:rPr lang="en-US" sz="3200" dirty="0">
                <a:latin typeface="+mn-lt"/>
                <a:cs typeface="+mn-cs"/>
              </a:rPr>
              <a:t>, </a:t>
            </a:r>
            <a:r>
              <a:rPr lang="en-US" sz="3200" dirty="0" err="1">
                <a:latin typeface="+mn-lt"/>
                <a:cs typeface="+mn-cs"/>
              </a:rPr>
              <a:t>nháy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chọn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vào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dấu</a:t>
            </a:r>
            <a:r>
              <a:rPr lang="en-US" sz="3200" dirty="0">
                <a:latin typeface="+mn-lt"/>
                <a:cs typeface="+mn-cs"/>
              </a:rPr>
              <a:t> (    ) </a:t>
            </a:r>
            <a:r>
              <a:rPr lang="en-US" sz="3200" dirty="0" err="1">
                <a:latin typeface="+mn-lt"/>
                <a:cs typeface="+mn-cs"/>
              </a:rPr>
              <a:t>trước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thư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mục</a:t>
            </a:r>
            <a:r>
              <a:rPr lang="en-US" sz="3200" dirty="0">
                <a:latin typeface="+mn-lt"/>
                <a:cs typeface="+mn-cs"/>
              </a:rPr>
              <a:t> LOP5A, </a:t>
            </a:r>
            <a:r>
              <a:rPr lang="en-US" sz="3200" dirty="0" err="1">
                <a:latin typeface="+mn-lt"/>
                <a:cs typeface="+mn-cs"/>
              </a:rPr>
              <a:t>em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sẽ</a:t>
            </a:r>
            <a:r>
              <a:rPr lang="en-US" sz="3200" dirty="0">
                <a:latin typeface="+mn-lt"/>
                <a:cs typeface="+mn-cs"/>
              </a:rPr>
              <a:t>:</a:t>
            </a:r>
          </a:p>
          <a:p>
            <a:pPr>
              <a:defRPr/>
            </a:pPr>
            <a:r>
              <a:rPr lang="en-US" sz="3200" dirty="0">
                <a:latin typeface="+mn-lt"/>
                <a:cs typeface="+mn-cs"/>
              </a:rPr>
              <a:t>          </a:t>
            </a:r>
            <a:r>
              <a:rPr lang="en-US" sz="3200" dirty="0" err="1">
                <a:latin typeface="+mn-lt"/>
                <a:cs typeface="+mn-cs"/>
              </a:rPr>
              <a:t>Mở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thư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mục</a:t>
            </a:r>
            <a:r>
              <a:rPr lang="en-US" sz="3200" dirty="0">
                <a:latin typeface="+mn-lt"/>
                <a:cs typeface="+mn-cs"/>
              </a:rPr>
              <a:t> LOP5A </a:t>
            </a:r>
            <a:r>
              <a:rPr lang="en-US" sz="3200" dirty="0" err="1">
                <a:latin typeface="+mn-lt"/>
                <a:cs typeface="+mn-cs"/>
              </a:rPr>
              <a:t>trong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ngăn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phải</a:t>
            </a:r>
            <a:endParaRPr lang="en-US" sz="3200" dirty="0">
              <a:latin typeface="+mn-lt"/>
              <a:cs typeface="+mn-cs"/>
            </a:endParaRPr>
          </a:p>
          <a:p>
            <a:pPr>
              <a:defRPr/>
            </a:pPr>
            <a:r>
              <a:rPr lang="en-US" sz="3200" dirty="0">
                <a:latin typeface="+mn-lt"/>
                <a:cs typeface="+mn-cs"/>
              </a:rPr>
              <a:t>          </a:t>
            </a:r>
            <a:r>
              <a:rPr lang="en-US" sz="3200" dirty="0" err="1">
                <a:latin typeface="+mn-lt"/>
                <a:cs typeface="+mn-cs"/>
              </a:rPr>
              <a:t>Chỉ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mở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thư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mục</a:t>
            </a:r>
            <a:r>
              <a:rPr lang="en-US" sz="3200" dirty="0">
                <a:latin typeface="+mn-lt"/>
                <a:cs typeface="+mn-cs"/>
              </a:rPr>
              <a:t> LOP5A </a:t>
            </a:r>
            <a:r>
              <a:rPr lang="en-US" sz="3200" dirty="0" err="1">
                <a:latin typeface="+mn-lt"/>
                <a:cs typeface="+mn-cs"/>
              </a:rPr>
              <a:t>trong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ngăn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trái</a:t>
            </a:r>
            <a:endParaRPr lang="en-US" sz="3200" dirty="0">
              <a:latin typeface="+mn-lt"/>
              <a:cs typeface="+mn-cs"/>
            </a:endParaRPr>
          </a:p>
          <a:p>
            <a:pPr>
              <a:defRPr/>
            </a:pPr>
            <a:r>
              <a:rPr lang="en-US" sz="3200" dirty="0">
                <a:latin typeface="+mn-lt"/>
                <a:cs typeface="+mn-cs"/>
              </a:rPr>
              <a:t>            </a:t>
            </a:r>
            <a:r>
              <a:rPr lang="en-US" sz="3200" dirty="0" err="1">
                <a:latin typeface="+mn-lt"/>
                <a:cs typeface="+mn-cs"/>
              </a:rPr>
              <a:t>Chuyển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dấu</a:t>
            </a:r>
            <a:r>
              <a:rPr lang="en-US" sz="3200" dirty="0">
                <a:latin typeface="+mn-lt"/>
                <a:cs typeface="+mn-cs"/>
              </a:rPr>
              <a:t> (      ) </a:t>
            </a:r>
            <a:r>
              <a:rPr lang="en-US" sz="3200" dirty="0" err="1">
                <a:latin typeface="+mn-lt"/>
                <a:cs typeface="+mn-cs"/>
              </a:rPr>
              <a:t>thành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dấu</a:t>
            </a:r>
            <a:r>
              <a:rPr lang="en-US" sz="3200" dirty="0">
                <a:latin typeface="+mn-lt"/>
                <a:cs typeface="+mn-cs"/>
              </a:rPr>
              <a:t> (      )</a:t>
            </a:r>
          </a:p>
          <a:p>
            <a:pPr>
              <a:defRPr/>
            </a:pPr>
            <a:r>
              <a:rPr lang="en-US" sz="3200" dirty="0">
                <a:latin typeface="+mn-lt"/>
                <a:cs typeface="+mn-cs"/>
              </a:rPr>
              <a:t>          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dấu</a:t>
            </a:r>
            <a:r>
              <a:rPr lang="en-US" sz="3200" dirty="0"/>
              <a:t>        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dấu</a:t>
            </a:r>
            <a:r>
              <a:rPr lang="en-US" sz="3200" dirty="0"/>
              <a:t> </a:t>
            </a:r>
            <a:endParaRPr lang="en-US" sz="3200" dirty="0">
              <a:latin typeface="+mn-lt"/>
              <a:cs typeface="+mn-cs"/>
            </a:endParaRPr>
          </a:p>
          <a:p>
            <a:pPr>
              <a:defRPr/>
            </a:pPr>
            <a:r>
              <a:rPr lang="en-US" sz="3200" dirty="0">
                <a:latin typeface="+mn-lt"/>
                <a:cs typeface="+mn-cs"/>
              </a:rPr>
              <a:t>            </a:t>
            </a:r>
          </a:p>
          <a:p>
            <a:pPr>
              <a:defRPr/>
            </a:pPr>
            <a:r>
              <a:rPr lang="en-US" sz="3200" dirty="0">
                <a:latin typeface="+mn-lt"/>
                <a:cs typeface="+mn-cs"/>
              </a:rPr>
              <a:t>          </a:t>
            </a:r>
          </a:p>
          <a:p>
            <a:pPr>
              <a:defRPr/>
            </a:pPr>
            <a:endParaRPr lang="en-US" sz="3200" dirty="0">
              <a:latin typeface="+mn-lt"/>
              <a:cs typeface="+mn-cs"/>
            </a:endParaRPr>
          </a:p>
          <a:p>
            <a:pPr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7" name="Isosceles Triangle 6"/>
          <p:cNvSpPr/>
          <p:nvPr/>
        </p:nvSpPr>
        <p:spPr>
          <a:xfrm rot="5400000">
            <a:off x="6915151" y="2393950"/>
            <a:ext cx="304800" cy="22542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5400000">
            <a:off x="4076700" y="4305300"/>
            <a:ext cx="304800" cy="22860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7580479">
            <a:off x="6725444" y="4353719"/>
            <a:ext cx="322263" cy="212725"/>
          </a:xfrm>
          <a:prstGeom prst="triangl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7580479">
            <a:off x="4134644" y="4810919"/>
            <a:ext cx="322263" cy="212725"/>
          </a:xfrm>
          <a:prstGeom prst="triangl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5400000">
            <a:off x="6743700" y="4762500"/>
            <a:ext cx="304800" cy="22860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82663" y="3273425"/>
            <a:ext cx="457200" cy="381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973138" y="3765550"/>
            <a:ext cx="457200" cy="381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973138" y="4256088"/>
            <a:ext cx="457200" cy="381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990600" y="3276600"/>
            <a:ext cx="457200" cy="381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54088" y="4254500"/>
            <a:ext cx="457200" cy="381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90600" y="4724400"/>
            <a:ext cx="457200" cy="381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  <p:bldP spid="7" grpId="0" animBg="1"/>
      <p:bldP spid="16" grpId="0" animBg="1"/>
      <p:bldP spid="20" grpId="0" animBg="1"/>
      <p:bldP spid="21" grpId="0" animBg="1"/>
      <p:bldP spid="22" grpId="0" animBg="1"/>
      <p:bldP spid="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36"/>
          <p:cNvSpPr>
            <a:spLocks noChangeShapeType="1"/>
          </p:cNvSpPr>
          <p:nvPr/>
        </p:nvSpPr>
        <p:spPr bwMode="auto">
          <a:xfrm>
            <a:off x="0" y="6096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Rectangle 338"/>
          <p:cNvSpPr>
            <a:spLocks noChangeArrowheads="1"/>
          </p:cNvSpPr>
          <p:nvPr/>
        </p:nvSpPr>
        <p:spPr bwMode="auto">
          <a:xfrm>
            <a:off x="0" y="6096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pic>
        <p:nvPicPr>
          <p:cNvPr id="13316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>
          <a:xfrm>
            <a:off x="-533400" y="1041400"/>
            <a:ext cx="8229600" cy="708025"/>
          </a:xfrm>
        </p:spPr>
        <p:txBody>
          <a:bodyPr/>
          <a:lstStyle/>
          <a:p>
            <a:r>
              <a:rPr lang="en-US" altLang="en-US" sz="2800" smtClean="0">
                <a:solidFill>
                  <a:schemeClr val="tx1"/>
                </a:solidFill>
              </a:rPr>
              <a:t>3) Đánh dấu x vào        đặt cuối câu đúng. </a:t>
            </a: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1190625"/>
            <a:ext cx="752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0225"/>
            <a:ext cx="899636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ultiply 2"/>
          <p:cNvSpPr/>
          <p:nvPr/>
        </p:nvSpPr>
        <p:spPr>
          <a:xfrm>
            <a:off x="838200" y="4038600"/>
            <a:ext cx="457200" cy="66516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30163" y="112713"/>
            <a:ext cx="122237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>
                <a:latin typeface="+mn-lt"/>
                <a:cs typeface="+mn-cs"/>
              </a:rPr>
              <a:t>Bài</a:t>
            </a:r>
            <a:r>
              <a:rPr lang="en-US" altLang="vi-VN" b="1" dirty="0">
                <a:latin typeface="+mn-lt"/>
                <a:cs typeface="+mn-cs"/>
              </a:rPr>
              <a:t> 1:</a:t>
            </a: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1216025" y="85725"/>
            <a:ext cx="5918200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>
                <a:solidFill>
                  <a:srgbClr val="FF0000"/>
                </a:solidFill>
                <a:latin typeface="+mn-lt"/>
                <a:cs typeface="+mn-cs"/>
              </a:rPr>
              <a:t>KHÁM PHÁ MÁY TÍNH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pic>
        <p:nvPicPr>
          <p:cNvPr id="14340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>
          <a:xfrm>
            <a:off x="-533400" y="1049338"/>
            <a:ext cx="8229600" cy="708025"/>
          </a:xfrm>
        </p:spPr>
        <p:txBody>
          <a:bodyPr/>
          <a:lstStyle/>
          <a:p>
            <a:r>
              <a:rPr lang="en-US" altLang="en-US" sz="2800" smtClean="0">
                <a:solidFill>
                  <a:srgbClr val="FF0000"/>
                </a:solidFill>
              </a:rPr>
              <a:t>3) Đánh dấu x vào        đặt cuối câu đúng. </a:t>
            </a: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1162050"/>
            <a:ext cx="752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920875"/>
            <a:ext cx="8208962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ultiply 1"/>
          <p:cNvSpPr/>
          <p:nvPr/>
        </p:nvSpPr>
        <p:spPr>
          <a:xfrm>
            <a:off x="914400" y="3324225"/>
            <a:ext cx="304800" cy="2571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862013" y="4772025"/>
            <a:ext cx="409575" cy="304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209550" y="355600"/>
            <a:ext cx="1222375" cy="5857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>
                <a:latin typeface="+mn-lt"/>
                <a:cs typeface="+mn-cs"/>
              </a:rPr>
              <a:t>Bài</a:t>
            </a:r>
            <a:r>
              <a:rPr lang="en-US" altLang="vi-VN" b="1" dirty="0">
                <a:latin typeface="+mn-lt"/>
                <a:cs typeface="+mn-cs"/>
              </a:rPr>
              <a:t> 1:</a:t>
            </a: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1393825" y="330200"/>
            <a:ext cx="591978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>
                <a:solidFill>
                  <a:srgbClr val="FF0000"/>
                </a:solidFill>
                <a:latin typeface="+mn-lt"/>
                <a:cs typeface="+mn-cs"/>
              </a:rPr>
              <a:t>KHÁM PHÁ MÁY TÍNH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63538" y="1947863"/>
            <a:ext cx="498475" cy="381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d)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63538" y="4303713"/>
            <a:ext cx="457200" cy="381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smtClean="0">
                <a:solidFill>
                  <a:srgbClr val="FF0000"/>
                </a:solidFill>
              </a:rPr>
              <a:t>C. HOẠT ĐỘNG ỨNG DỤNG, MỞ RỘNG</a:t>
            </a:r>
            <a:br>
              <a:rPr lang="en-US" altLang="en-US" sz="3200" b="1" smtClean="0">
                <a:solidFill>
                  <a:srgbClr val="FF0000"/>
                </a:solidFill>
              </a:rPr>
            </a:br>
            <a:r>
              <a:rPr lang="en-US" altLang="en-US" sz="3200" b="1" smtClean="0">
                <a:solidFill>
                  <a:schemeClr val="tx1"/>
                </a:solidFill>
              </a:rPr>
              <a:t>a) Thực hiện như hình</a:t>
            </a:r>
          </a:p>
        </p:txBody>
      </p:sp>
      <p:sp>
        <p:nvSpPr>
          <p:cNvPr id="1536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263"/>
            <a:ext cx="89916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3" y="111125"/>
            <a:ext cx="9266237" cy="1143000"/>
          </a:xfrm>
        </p:spPr>
        <p:txBody>
          <a:bodyPr/>
          <a:lstStyle/>
          <a:p>
            <a:pPr algn="l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C. HOẠT ĐỘNG ỨNG DỤNG, MỞ RỘNG</a:t>
            </a:r>
            <a:br>
              <a:rPr lang="en-US" altLang="en-US" sz="3200" b="1" dirty="0">
                <a:solidFill>
                  <a:srgbClr val="FF0000"/>
                </a:solidFill>
                <a:latin typeface="+mn-lt"/>
              </a:rPr>
            </a:b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b)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Dựa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vào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hoạt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động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nối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hai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cột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sao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cho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đúng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16387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466850"/>
            <a:ext cx="9448800" cy="54673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514600" y="5562600"/>
            <a:ext cx="8382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14600" y="5715000"/>
            <a:ext cx="9144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14600" y="2438400"/>
            <a:ext cx="838200" cy="2514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14600" y="2590800"/>
            <a:ext cx="8382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14600" y="3352800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14600" y="4114800"/>
            <a:ext cx="8382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5" name="Picture 40" descr="j0195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15875"/>
            <a:ext cx="7747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43"/>
          <p:cNvSpPr txBox="1">
            <a:spLocks noChangeArrowheads="1"/>
          </p:cNvSpPr>
          <p:nvPr/>
        </p:nvSpPr>
        <p:spPr bwMode="auto">
          <a:xfrm>
            <a:off x="390525" y="1641475"/>
            <a:ext cx="8361363" cy="5019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vi-VN" sz="2800" b="1" i="1" dirty="0" err="1">
                <a:solidFill>
                  <a:srgbClr val="FF6600"/>
                </a:solidFill>
              </a:rPr>
              <a:t>Cửa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sổ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chương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trình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quản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lí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tệp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và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thư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mục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có</a:t>
            </a:r>
            <a:r>
              <a:rPr lang="en-US" altLang="vi-VN" sz="2800" b="1" i="1" dirty="0">
                <a:solidFill>
                  <a:srgbClr val="FF6600"/>
                </a:solidFill>
              </a:rPr>
              <a:t> 2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ngăn</a:t>
            </a:r>
            <a:r>
              <a:rPr lang="en-US" altLang="vi-VN" sz="2800" b="1" i="1" dirty="0">
                <a:solidFill>
                  <a:srgbClr val="FF6600"/>
                </a:solidFill>
              </a:rPr>
              <a:t>: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ngăn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trái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và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ngăn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phải</a:t>
            </a:r>
            <a:endParaRPr lang="en-US" altLang="vi-VN" sz="2800" b="1" i="1" dirty="0">
              <a:solidFill>
                <a:srgbClr val="FF6600"/>
              </a:solidFill>
            </a:endParaRPr>
          </a:p>
          <a:p>
            <a:pPr marL="514350" indent="-5143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vi-VN" sz="2800" b="1" i="1" dirty="0" err="1">
                <a:solidFill>
                  <a:srgbClr val="FF6600"/>
                </a:solidFill>
              </a:rPr>
              <a:t>Ngoài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cách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mở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thư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mục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trong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ngăn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phải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đã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học</a:t>
            </a:r>
            <a:r>
              <a:rPr lang="en-US" altLang="vi-VN" sz="2800" b="1" i="1" dirty="0">
                <a:solidFill>
                  <a:srgbClr val="FF6600"/>
                </a:solidFill>
              </a:rPr>
              <a:t>,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bây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giờ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em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biết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thêm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các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thở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thư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mục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từ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ngăn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trái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trong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cửa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sổ</a:t>
            </a:r>
            <a:r>
              <a:rPr lang="en-US" altLang="vi-VN" sz="2800" b="1" i="1" dirty="0">
                <a:solidFill>
                  <a:srgbClr val="FF6600"/>
                </a:solidFill>
              </a:rPr>
              <a:t> computer.</a:t>
            </a:r>
          </a:p>
          <a:p>
            <a:pPr marL="514350" indent="-5143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vi-VN" sz="2800" b="1" i="1" dirty="0" err="1">
                <a:solidFill>
                  <a:srgbClr val="FF6600"/>
                </a:solidFill>
              </a:rPr>
              <a:t>Ngăn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trái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cửa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sổ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giúp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em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quản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lí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các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thư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mục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được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thuận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tiện</a:t>
            </a:r>
            <a:r>
              <a:rPr lang="en-US" altLang="vi-VN" sz="2800" b="1" i="1" dirty="0">
                <a:solidFill>
                  <a:srgbClr val="FF6600"/>
                </a:solidFill>
              </a:rPr>
              <a:t>,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dể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dàng</a:t>
            </a:r>
            <a:r>
              <a:rPr lang="en-US" altLang="vi-VN" sz="2800" b="1" i="1" dirty="0">
                <a:solidFill>
                  <a:srgbClr val="FF6600"/>
                </a:solidFill>
              </a:rPr>
              <a:t>.</a:t>
            </a:r>
          </a:p>
          <a:p>
            <a:pPr marL="514350" indent="-5143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vi-VN" sz="2800" b="1" i="1" dirty="0" err="1">
                <a:solidFill>
                  <a:srgbClr val="FF6600"/>
                </a:solidFill>
              </a:rPr>
              <a:t>Phối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hợp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sử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dụng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hai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ngăn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cửa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sổ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giúp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em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thực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hiện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các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thao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tác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tạo</a:t>
            </a:r>
            <a:r>
              <a:rPr lang="en-US" altLang="vi-VN" sz="2800" b="1" i="1" dirty="0">
                <a:solidFill>
                  <a:srgbClr val="FF6600"/>
                </a:solidFill>
              </a:rPr>
              <a:t>,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mở</a:t>
            </a:r>
            <a:r>
              <a:rPr lang="en-US" altLang="vi-VN" sz="2800" b="1" i="1" dirty="0">
                <a:solidFill>
                  <a:srgbClr val="FF6600"/>
                </a:solidFill>
              </a:rPr>
              <a:t>,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sao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chéo</a:t>
            </a:r>
            <a:r>
              <a:rPr lang="en-US" altLang="vi-VN" sz="2800" b="1" i="1" dirty="0">
                <a:solidFill>
                  <a:srgbClr val="FF6600"/>
                </a:solidFill>
              </a:rPr>
              <a:t>,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xóa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thư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mục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được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nhanh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chóng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và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thuận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tiện</a:t>
            </a:r>
            <a:r>
              <a:rPr lang="en-US" altLang="vi-VN" sz="2800" b="1" i="1" dirty="0">
                <a:solidFill>
                  <a:srgbClr val="FF6600"/>
                </a:solidFill>
              </a:rPr>
              <a:t>.</a:t>
            </a:r>
          </a:p>
        </p:txBody>
      </p:sp>
      <p:sp>
        <p:nvSpPr>
          <p:cNvPr id="17411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17413" name="Text Box 343"/>
          <p:cNvSpPr txBox="1">
            <a:spLocks noChangeArrowheads="1"/>
          </p:cNvSpPr>
          <p:nvPr/>
        </p:nvSpPr>
        <p:spPr bwMode="auto">
          <a:xfrm>
            <a:off x="227013" y="9779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 u="sng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altLang="vi-VN" sz="3200" b="1" i="1" u="sng">
                <a:solidFill>
                  <a:srgbClr val="FF0000"/>
                </a:solidFill>
              </a:rPr>
              <a:t>Ghi nhớ</a:t>
            </a:r>
          </a:p>
        </p:txBody>
      </p:sp>
      <p:pic>
        <p:nvPicPr>
          <p:cNvPr id="1741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555625" y="366713"/>
            <a:ext cx="1220788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>
                <a:latin typeface="+mn-lt"/>
                <a:cs typeface="+mn-cs"/>
              </a:rPr>
              <a:t>Bài</a:t>
            </a:r>
            <a:r>
              <a:rPr lang="en-US" altLang="vi-VN" b="1" dirty="0">
                <a:latin typeface="+mn-lt"/>
                <a:cs typeface="+mn-cs"/>
              </a:rPr>
              <a:t> 1:</a:t>
            </a: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1739900" y="339725"/>
            <a:ext cx="59182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>
                <a:solidFill>
                  <a:srgbClr val="FF0000"/>
                </a:solidFill>
                <a:latin typeface="+mn-lt"/>
                <a:cs typeface="+mn-cs"/>
              </a:rPr>
              <a:t>KHÁM PHÁ MÁY TÍNH</a:t>
            </a:r>
          </a:p>
        </p:txBody>
      </p:sp>
      <p:pic>
        <p:nvPicPr>
          <p:cNvPr id="1741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3363" y="222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3075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1141413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vi-VN" sz="1800">
              <a:latin typeface="+mn-lt"/>
              <a:cs typeface="+mn-cs"/>
            </a:endParaRPr>
          </a:p>
        </p:txBody>
      </p:sp>
      <p:sp>
        <p:nvSpPr>
          <p:cNvPr id="6149" name="Text Box 49"/>
          <p:cNvSpPr txBox="1">
            <a:spLocks noChangeArrowheads="1"/>
          </p:cNvSpPr>
          <p:nvPr/>
        </p:nvSpPr>
        <p:spPr bwMode="auto">
          <a:xfrm>
            <a:off x="304800" y="144463"/>
            <a:ext cx="1085850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>
                <a:latin typeface="+mn-lt"/>
                <a:cs typeface="+mn-cs"/>
              </a:rPr>
              <a:t>Bài</a:t>
            </a:r>
            <a:r>
              <a:rPr lang="en-US" altLang="vi-VN" b="1" dirty="0">
                <a:latin typeface="+mn-lt"/>
                <a:cs typeface="+mn-cs"/>
              </a:rPr>
              <a:t> 1</a:t>
            </a:r>
          </a:p>
        </p:txBody>
      </p:sp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" y="2187575"/>
            <a:ext cx="8031163" cy="4050500"/>
          </a:xfrm>
          <a:prstGeom prst="roundRect">
            <a:avLst/>
          </a:prstGeom>
          <a:noFill/>
          <a:ln>
            <a:noFill/>
          </a:ln>
          <a:effectLst/>
        </p:spPr>
      </p:pic>
      <p:sp>
        <p:nvSpPr>
          <p:cNvPr id="29" name="Text Box 343"/>
          <p:cNvSpPr txBox="1">
            <a:spLocks noChangeArrowheads="1"/>
          </p:cNvSpPr>
          <p:nvPr/>
        </p:nvSpPr>
        <p:spPr bwMode="auto">
          <a:xfrm>
            <a:off x="247650" y="990600"/>
            <a:ext cx="8686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solidFill>
                  <a:srgbClr val="FF0000"/>
                </a:solidFill>
                <a:latin typeface="+mn-lt"/>
                <a:cs typeface="+mn-cs"/>
              </a:rPr>
              <a:t>1. </a:t>
            </a:r>
            <a:r>
              <a:rPr lang="en-US" altLang="vi-VN" b="1" i="1" dirty="0" err="1">
                <a:solidFill>
                  <a:srgbClr val="FF0000"/>
                </a:solidFill>
                <a:latin typeface="+mn-lt"/>
                <a:cs typeface="+mn-cs"/>
              </a:rPr>
              <a:t>Những</a:t>
            </a:r>
            <a:r>
              <a:rPr lang="en-US" altLang="vi-VN" b="1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latin typeface="+mn-lt"/>
                <a:cs typeface="+mn-cs"/>
              </a:rPr>
              <a:t>gì</a:t>
            </a:r>
            <a:r>
              <a:rPr lang="en-US" altLang="vi-VN" b="1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latin typeface="+mn-lt"/>
                <a:cs typeface="+mn-cs"/>
              </a:rPr>
              <a:t>em</a:t>
            </a:r>
            <a:r>
              <a:rPr lang="en-US" altLang="vi-VN" b="1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latin typeface="+mn-lt"/>
                <a:cs typeface="+mn-cs"/>
              </a:rPr>
              <a:t>đã</a:t>
            </a:r>
            <a:r>
              <a:rPr lang="en-US" altLang="vi-VN" b="1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latin typeface="+mn-lt"/>
                <a:cs typeface="+mn-cs"/>
              </a:rPr>
              <a:t>biết</a:t>
            </a:r>
            <a:endParaRPr lang="en-US" altLang="vi-VN" b="1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3" name="Text Box 343"/>
          <p:cNvSpPr txBox="1">
            <a:spLocks noChangeArrowheads="1"/>
          </p:cNvSpPr>
          <p:nvPr/>
        </p:nvSpPr>
        <p:spPr bwMode="auto">
          <a:xfrm>
            <a:off x="579438" y="1609725"/>
            <a:ext cx="8686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latin typeface="+mn-lt"/>
                <a:cs typeface="+mn-cs"/>
              </a:rPr>
              <a:t>b. </a:t>
            </a:r>
            <a:r>
              <a:rPr lang="en-US" altLang="vi-VN" b="1" i="1" dirty="0" err="1">
                <a:latin typeface="+mn-lt"/>
                <a:cs typeface="+mn-cs"/>
              </a:rPr>
              <a:t>Quan</a:t>
            </a:r>
            <a:r>
              <a:rPr lang="en-US" altLang="vi-VN" b="1" i="1" dirty="0">
                <a:latin typeface="+mn-lt"/>
                <a:cs typeface="+mn-cs"/>
              </a:rPr>
              <a:t> </a:t>
            </a:r>
            <a:r>
              <a:rPr lang="en-US" altLang="vi-VN" b="1" i="1" dirty="0" err="1">
                <a:latin typeface="+mn-lt"/>
                <a:cs typeface="+mn-cs"/>
              </a:rPr>
              <a:t>sát</a:t>
            </a:r>
            <a:r>
              <a:rPr lang="en-US" altLang="vi-VN" b="1" i="1" dirty="0">
                <a:latin typeface="+mn-lt"/>
                <a:cs typeface="+mn-cs"/>
              </a:rPr>
              <a:t> </a:t>
            </a:r>
            <a:r>
              <a:rPr lang="en-US" altLang="vi-VN" b="1" i="1" dirty="0" err="1">
                <a:latin typeface="+mn-lt"/>
                <a:cs typeface="+mn-cs"/>
              </a:rPr>
              <a:t>hình</a:t>
            </a:r>
            <a:r>
              <a:rPr lang="en-US" altLang="vi-VN" b="1" i="1" dirty="0">
                <a:latin typeface="+mn-lt"/>
                <a:cs typeface="+mn-cs"/>
              </a:rPr>
              <a:t>, </a:t>
            </a:r>
            <a:r>
              <a:rPr lang="en-US" altLang="vi-VN" b="1" i="1" dirty="0" err="1">
                <a:latin typeface="+mn-lt"/>
                <a:cs typeface="+mn-cs"/>
              </a:rPr>
              <a:t>điền</a:t>
            </a:r>
            <a:r>
              <a:rPr lang="en-US" altLang="vi-VN" b="1" i="1" dirty="0">
                <a:latin typeface="+mn-lt"/>
                <a:cs typeface="+mn-cs"/>
              </a:rPr>
              <a:t> </a:t>
            </a:r>
            <a:r>
              <a:rPr lang="en-US" altLang="vi-VN" b="1" i="1" dirty="0" err="1">
                <a:latin typeface="+mn-lt"/>
                <a:cs typeface="+mn-cs"/>
              </a:rPr>
              <a:t>từ</a:t>
            </a:r>
            <a:endParaRPr lang="en-US" altLang="vi-VN" b="1" i="1" dirty="0">
              <a:latin typeface="+mn-lt"/>
              <a:cs typeface="+mn-cs"/>
            </a:endParaRPr>
          </a:p>
        </p:txBody>
      </p:sp>
      <p:sp>
        <p:nvSpPr>
          <p:cNvPr id="35" name="Text Box 343"/>
          <p:cNvSpPr txBox="1">
            <a:spLocks noChangeArrowheads="1"/>
          </p:cNvSpPr>
          <p:nvPr/>
        </p:nvSpPr>
        <p:spPr bwMode="auto">
          <a:xfrm>
            <a:off x="6096000" y="3149600"/>
            <a:ext cx="27432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 err="1">
                <a:solidFill>
                  <a:srgbClr val="FF6600"/>
                </a:solidFill>
                <a:latin typeface="+mn-lt"/>
                <a:cs typeface="+mn-cs"/>
              </a:rPr>
              <a:t>t</a:t>
            </a:r>
            <a:r>
              <a:rPr lang="en-US" altLang="vi-VN" b="1" i="1">
                <a:solidFill>
                  <a:srgbClr val="FF6600"/>
                </a:solidFill>
                <a:latin typeface="+mn-lt"/>
                <a:cs typeface="+mn-cs"/>
              </a:rPr>
              <a:t>hư</a:t>
            </a:r>
            <a:r>
              <a:rPr lang="en-US" altLang="vi-VN" b="1" i="1" dirty="0">
                <a:solidFill>
                  <a:srgbClr val="FF6600"/>
                </a:solidFill>
                <a:latin typeface="+mn-lt"/>
                <a:cs typeface="+mn-cs"/>
              </a:rPr>
              <a:t> </a:t>
            </a:r>
            <a:r>
              <a:rPr lang="en-US" altLang="vi-VN" b="1" i="1" dirty="0" err="1">
                <a:solidFill>
                  <a:srgbClr val="FF6600"/>
                </a:solidFill>
                <a:latin typeface="+mn-lt"/>
                <a:cs typeface="+mn-cs"/>
              </a:rPr>
              <a:t>mục</a:t>
            </a:r>
            <a:r>
              <a:rPr lang="en-US" altLang="vi-VN" b="1" i="1" dirty="0">
                <a:solidFill>
                  <a:srgbClr val="FF6600"/>
                </a:solidFill>
                <a:latin typeface="+mn-lt"/>
                <a:cs typeface="+mn-cs"/>
              </a:rPr>
              <a:t> con</a:t>
            </a:r>
          </a:p>
        </p:txBody>
      </p:sp>
      <p:sp>
        <p:nvSpPr>
          <p:cNvPr id="36" name="Text Box 343"/>
          <p:cNvSpPr txBox="1">
            <a:spLocks noChangeArrowheads="1"/>
          </p:cNvSpPr>
          <p:nvPr/>
        </p:nvSpPr>
        <p:spPr bwMode="auto">
          <a:xfrm>
            <a:off x="6305550" y="4038600"/>
            <a:ext cx="10858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b="1" i="1">
                <a:solidFill>
                  <a:srgbClr val="FF33CC"/>
                </a:solidFill>
                <a:latin typeface="+mn-lt"/>
                <a:cs typeface="+mn-cs"/>
              </a:rPr>
              <a:t>Tệp</a:t>
            </a: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1458913" y="184150"/>
            <a:ext cx="59182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>
                <a:solidFill>
                  <a:srgbClr val="FF0000"/>
                </a:solidFill>
                <a:latin typeface="+mn-lt"/>
                <a:cs typeface="+mn-cs"/>
              </a:rPr>
              <a:t>KHÁM PHÁ MÁY TÍNH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123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vi-VN">
              <a:latin typeface="+mn-lt"/>
              <a:cs typeface="+mn-cs"/>
            </a:endParaRPr>
          </a:p>
        </p:txBody>
      </p:sp>
      <p:pic>
        <p:nvPicPr>
          <p:cNvPr id="4100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385888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343"/>
          <p:cNvSpPr txBox="1">
            <a:spLocks noChangeArrowheads="1"/>
          </p:cNvSpPr>
          <p:nvPr/>
        </p:nvSpPr>
        <p:spPr bwMode="auto">
          <a:xfrm>
            <a:off x="555625" y="1611313"/>
            <a:ext cx="17526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b="1" i="1" dirty="0" err="1">
                <a:latin typeface="+mn-lt"/>
                <a:cs typeface="+mn-cs"/>
              </a:rPr>
              <a:t>Điền</a:t>
            </a:r>
            <a:r>
              <a:rPr lang="en-US" altLang="vi-VN" sz="3200" b="1" i="1" dirty="0">
                <a:latin typeface="+mn-lt"/>
                <a:cs typeface="+mn-cs"/>
              </a:rPr>
              <a:t> </a:t>
            </a:r>
            <a:r>
              <a:rPr lang="en-US" altLang="vi-VN" sz="3200" b="1" i="1" dirty="0" err="1">
                <a:latin typeface="+mn-lt"/>
                <a:cs typeface="+mn-cs"/>
              </a:rPr>
              <a:t>từ</a:t>
            </a:r>
            <a:r>
              <a:rPr lang="en-US" altLang="vi-VN" sz="3200" b="1" i="1" dirty="0">
                <a:latin typeface="+mn-lt"/>
                <a:cs typeface="+mn-cs"/>
              </a:rPr>
              <a:t>: </a:t>
            </a:r>
          </a:p>
        </p:txBody>
      </p:sp>
      <p:sp>
        <p:nvSpPr>
          <p:cNvPr id="20" name="Text Box 343"/>
          <p:cNvSpPr txBox="1">
            <a:spLocks noChangeArrowheads="1"/>
          </p:cNvSpPr>
          <p:nvPr/>
        </p:nvSpPr>
        <p:spPr bwMode="auto">
          <a:xfrm>
            <a:off x="209550" y="1055688"/>
            <a:ext cx="8686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b="1" i="1" dirty="0">
                <a:solidFill>
                  <a:srgbClr val="FF0000"/>
                </a:solidFill>
                <a:latin typeface="+mn-lt"/>
                <a:cs typeface="+mn-cs"/>
              </a:rPr>
              <a:t>1. </a:t>
            </a:r>
            <a:r>
              <a:rPr lang="en-US" altLang="vi-VN" sz="3200" b="1" i="1" dirty="0" err="1">
                <a:solidFill>
                  <a:srgbClr val="FF0000"/>
                </a:solidFill>
                <a:latin typeface="+mn-lt"/>
                <a:cs typeface="+mn-cs"/>
              </a:rPr>
              <a:t>Những</a:t>
            </a:r>
            <a:r>
              <a:rPr lang="en-US" altLang="vi-VN" sz="3200" b="1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+mn-lt"/>
                <a:cs typeface="+mn-cs"/>
              </a:rPr>
              <a:t>gì</a:t>
            </a:r>
            <a:r>
              <a:rPr lang="en-US" altLang="vi-VN" sz="3200" b="1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+mn-lt"/>
                <a:cs typeface="+mn-cs"/>
              </a:rPr>
              <a:t>em</a:t>
            </a:r>
            <a:r>
              <a:rPr lang="en-US" altLang="vi-VN" sz="3200" b="1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+mn-lt"/>
                <a:cs typeface="+mn-cs"/>
              </a:rPr>
              <a:t>đã</a:t>
            </a:r>
            <a:r>
              <a:rPr lang="en-US" altLang="vi-VN" sz="3200" b="1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+mn-lt"/>
                <a:cs typeface="+mn-cs"/>
              </a:rPr>
              <a:t>biết</a:t>
            </a:r>
            <a:endParaRPr lang="en-US" altLang="vi-VN" sz="3200" b="1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55625" y="2297113"/>
            <a:ext cx="8135938" cy="37766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- Thư mục nào đang được mở?</a:t>
            </a:r>
          </a:p>
          <a:p>
            <a:pPr marL="0" indent="0">
              <a:buFontTx/>
              <a:buNone/>
            </a:pPr>
            <a:r>
              <a:rPr lang="en-US" altLang="en-US" smtClean="0"/>
              <a:t>…………………………………………</a:t>
            </a:r>
          </a:p>
          <a:p>
            <a:pPr marL="0" indent="0">
              <a:buFontTx/>
              <a:buNone/>
            </a:pPr>
            <a:r>
              <a:rPr lang="en-US" altLang="en-US" smtClean="0"/>
              <a:t>- Trong thư mục đang mở, em thấy những gì?</a:t>
            </a:r>
          </a:p>
          <a:p>
            <a:pPr marL="0" indent="0">
              <a:buFontTx/>
              <a:buNone/>
            </a:pPr>
            <a:r>
              <a:rPr lang="en-US" altLang="en-US" smtClean="0"/>
              <a:t>……………………………………………………………………………………………………………….………………………………...........</a:t>
            </a:r>
          </a:p>
        </p:txBody>
      </p:sp>
      <p:sp>
        <p:nvSpPr>
          <p:cNvPr id="33" name="Title 4"/>
          <p:cNvSpPr txBox="1">
            <a:spLocks/>
          </p:cNvSpPr>
          <p:nvPr/>
        </p:nvSpPr>
        <p:spPr bwMode="auto">
          <a:xfrm>
            <a:off x="-152400" y="4214813"/>
            <a:ext cx="8366125" cy="15636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dirty="0" err="1">
                <a:solidFill>
                  <a:srgbClr val="FF0000"/>
                </a:solidFill>
                <a:latin typeface="+mn-lt"/>
                <a:cs typeface="+mn-cs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  <a:cs typeface="+mn-cs"/>
              </a:rPr>
              <a:t>tệp</a:t>
            </a:r>
            <a:r>
              <a:rPr lang="en-US" altLang="en-US" sz="2800" dirty="0">
                <a:solidFill>
                  <a:srgbClr val="FF0000"/>
                </a:solidFill>
                <a:latin typeface="+mn-lt"/>
                <a:cs typeface="+mn-cs"/>
              </a:rPr>
              <a:t>: bai2ve.bmp, bai1trchieu.pptx,   bai1soanthao.docx, bai2soanthao.docx</a:t>
            </a:r>
          </a:p>
        </p:txBody>
      </p:sp>
      <p:sp>
        <p:nvSpPr>
          <p:cNvPr id="38" name="Title 4"/>
          <p:cNvSpPr txBox="1">
            <a:spLocks/>
          </p:cNvSpPr>
          <p:nvPr/>
        </p:nvSpPr>
        <p:spPr bwMode="auto">
          <a:xfrm>
            <a:off x="2514600" y="2971800"/>
            <a:ext cx="2019300" cy="3524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dirty="0">
                <a:solidFill>
                  <a:srgbClr val="FF0000"/>
                </a:solidFill>
                <a:latin typeface="+mn-lt"/>
                <a:cs typeface="+mn-cs"/>
              </a:rPr>
              <a:t>KHIEM</a:t>
            </a:r>
          </a:p>
        </p:txBody>
      </p:sp>
      <p:sp>
        <p:nvSpPr>
          <p:cNvPr id="41" name="Title 4"/>
          <p:cNvSpPr>
            <a:spLocks noGrp="1"/>
          </p:cNvSpPr>
          <p:nvPr>
            <p:ph type="title"/>
          </p:nvPr>
        </p:nvSpPr>
        <p:spPr>
          <a:xfrm>
            <a:off x="0" y="4114800"/>
            <a:ext cx="8229600" cy="352425"/>
          </a:xfrm>
        </p:spPr>
        <p:txBody>
          <a:bodyPr/>
          <a:lstStyle/>
          <a:p>
            <a:pPr>
              <a:defRPr/>
            </a:pP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thư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mục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con :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soanthao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trinhchieu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ve</a:t>
            </a:r>
            <a:endParaRPr lang="en-US" alt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209550" y="355600"/>
            <a:ext cx="1222375" cy="5857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>
                <a:latin typeface="+mn-lt"/>
                <a:cs typeface="+mn-cs"/>
              </a:rPr>
              <a:t>Bài</a:t>
            </a:r>
            <a:r>
              <a:rPr lang="en-US" altLang="vi-VN" b="1" dirty="0">
                <a:latin typeface="+mn-lt"/>
                <a:cs typeface="+mn-cs"/>
              </a:rPr>
              <a:t> 1:</a:t>
            </a: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1393825" y="330200"/>
            <a:ext cx="591978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>
                <a:solidFill>
                  <a:srgbClr val="FF0000"/>
                </a:solidFill>
                <a:latin typeface="+mn-lt"/>
                <a:cs typeface="+mn-cs"/>
              </a:rPr>
              <a:t>KHÁM PHÁ MÁY TÍNH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/>
      <p:bldP spid="3" grpId="0" build="p"/>
      <p:bldP spid="33" grpId="0"/>
      <p:bldP spid="38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887538"/>
            <a:ext cx="82200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pic>
        <p:nvPicPr>
          <p:cNvPr id="5125" name="Picture 40" descr="j01953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43"/>
          <p:cNvSpPr txBox="1">
            <a:spLocks noChangeArrowheads="1"/>
          </p:cNvSpPr>
          <p:nvPr/>
        </p:nvSpPr>
        <p:spPr bwMode="auto">
          <a:xfrm>
            <a:off x="247650" y="990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0000"/>
                </a:solidFill>
              </a:rPr>
              <a:t>1. Những gì em đã biết</a:t>
            </a:r>
          </a:p>
        </p:txBody>
      </p:sp>
      <p:sp>
        <p:nvSpPr>
          <p:cNvPr id="18" name="Text Box 343"/>
          <p:cNvSpPr txBox="1">
            <a:spLocks noChangeArrowheads="1"/>
          </p:cNvSpPr>
          <p:nvPr/>
        </p:nvSpPr>
        <p:spPr bwMode="auto">
          <a:xfrm>
            <a:off x="495300" y="1482725"/>
            <a:ext cx="868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i="1"/>
              <a:t>c) Điền từ</a:t>
            </a:r>
          </a:p>
        </p:txBody>
      </p:sp>
      <p:sp>
        <p:nvSpPr>
          <p:cNvPr id="19" name="Text Box 343"/>
          <p:cNvSpPr txBox="1">
            <a:spLocks noChangeArrowheads="1"/>
          </p:cNvSpPr>
          <p:nvPr/>
        </p:nvSpPr>
        <p:spPr bwMode="auto">
          <a:xfrm>
            <a:off x="2589213" y="54102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Các ổ đĩa</a:t>
            </a: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100013" y="336550"/>
            <a:ext cx="1220787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>
                <a:latin typeface="+mn-lt"/>
                <a:cs typeface="+mn-cs"/>
              </a:rPr>
              <a:t>Bài</a:t>
            </a:r>
            <a:r>
              <a:rPr lang="en-US" altLang="vi-VN" b="1" dirty="0">
                <a:latin typeface="+mn-lt"/>
                <a:cs typeface="+mn-cs"/>
              </a:rPr>
              <a:t> 1:</a:t>
            </a:r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1284288" y="309563"/>
            <a:ext cx="59182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>
                <a:solidFill>
                  <a:srgbClr val="FF0000"/>
                </a:solidFill>
                <a:latin typeface="+mn-lt"/>
                <a:cs typeface="+mn-cs"/>
              </a:rPr>
              <a:t>KHÁM PHÁ MÁY TÍNH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76200" y="109855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0000"/>
                </a:solidFill>
              </a:rPr>
              <a:t>2. Khám phá máy tính</a:t>
            </a:r>
          </a:p>
        </p:txBody>
      </p:sp>
      <p:pic>
        <p:nvPicPr>
          <p:cNvPr id="6149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343"/>
          <p:cNvSpPr txBox="1">
            <a:spLocks noChangeArrowheads="1"/>
          </p:cNvSpPr>
          <p:nvPr/>
        </p:nvSpPr>
        <p:spPr bwMode="auto">
          <a:xfrm>
            <a:off x="542925" y="1673225"/>
            <a:ext cx="83724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/>
              <a:t>a) Khởi động chương trình quản lý tệp và thư mục: </a:t>
            </a:r>
          </a:p>
        </p:txBody>
      </p:sp>
      <p:pic>
        <p:nvPicPr>
          <p:cNvPr id="71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"/>
          <a:stretch>
            <a:fillRect/>
          </a:stretch>
        </p:blipFill>
        <p:spPr bwMode="auto">
          <a:xfrm>
            <a:off x="304800" y="2751138"/>
            <a:ext cx="84582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209550" y="355600"/>
            <a:ext cx="1222375" cy="5857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>
                <a:latin typeface="+mn-lt"/>
                <a:cs typeface="+mn-cs"/>
              </a:rPr>
              <a:t>Bài</a:t>
            </a:r>
            <a:r>
              <a:rPr lang="en-US" altLang="vi-VN" b="1" dirty="0">
                <a:latin typeface="+mn-lt"/>
                <a:cs typeface="+mn-cs"/>
              </a:rPr>
              <a:t> 1:</a:t>
            </a: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1393825" y="330200"/>
            <a:ext cx="591978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>
                <a:solidFill>
                  <a:srgbClr val="FF0000"/>
                </a:solidFill>
                <a:latin typeface="+mn-lt"/>
                <a:cs typeface="+mn-cs"/>
              </a:rPr>
              <a:t>KHÁM PHÁ MÁY TÍNH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152400" y="1111250"/>
            <a:ext cx="8686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solidFill>
                  <a:srgbClr val="FF0000"/>
                </a:solidFill>
                <a:latin typeface="+mn-lt"/>
                <a:cs typeface="+mn-cs"/>
              </a:rPr>
              <a:t>2. </a:t>
            </a:r>
            <a:r>
              <a:rPr lang="en-US" altLang="vi-VN" b="1" i="1" dirty="0" err="1">
                <a:solidFill>
                  <a:srgbClr val="FF0000"/>
                </a:solidFill>
                <a:latin typeface="+mn-lt"/>
                <a:cs typeface="+mn-cs"/>
              </a:rPr>
              <a:t>Khám</a:t>
            </a:r>
            <a:r>
              <a:rPr lang="en-US" altLang="vi-VN" b="1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latin typeface="+mn-lt"/>
                <a:cs typeface="+mn-cs"/>
              </a:rPr>
              <a:t>phá</a:t>
            </a:r>
            <a:r>
              <a:rPr lang="en-US" altLang="vi-VN" b="1" i="1" dirty="0">
                <a:solidFill>
                  <a:srgbClr val="FF0000"/>
                </a:solidFill>
                <a:latin typeface="+mn-lt"/>
                <a:cs typeface="+mn-cs"/>
              </a:rPr>
              <a:t> computer</a:t>
            </a:r>
          </a:p>
        </p:txBody>
      </p:sp>
      <p:pic>
        <p:nvPicPr>
          <p:cNvPr id="7173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57163" y="2382838"/>
            <a:ext cx="8763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800" b="1" i="1"/>
              <a:t>Sau khi khởi động, chương trình quản lý tệp và thư mục hiển thị trong……………………</a:t>
            </a:r>
          </a:p>
          <a:p>
            <a:pPr marL="514350" indent="-51435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800" b="1" i="1"/>
              <a:t>Ở góc trên bên trái cửa sổ có………………,  góc trên bên phải cửa sổ có các ……………........... cửa sổ</a:t>
            </a:r>
          </a:p>
          <a:p>
            <a:pPr marL="514350" indent="-51435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800" b="1" i="1"/>
              <a:t>Cửa sổ computer có ….. Ngăn, là ngăn …… và ……………trong mỗi ngăn có các biểu tượng.</a:t>
            </a:r>
          </a:p>
        </p:txBody>
      </p:sp>
      <p:sp>
        <p:nvSpPr>
          <p:cNvPr id="24" name="Text Box 343"/>
          <p:cNvSpPr txBox="1">
            <a:spLocks noChangeArrowheads="1"/>
          </p:cNvSpPr>
          <p:nvPr/>
        </p:nvSpPr>
        <p:spPr bwMode="auto">
          <a:xfrm>
            <a:off x="512763" y="1717675"/>
            <a:ext cx="472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/>
              <a:t>a)Quan sát và điền từ: </a:t>
            </a:r>
          </a:p>
        </p:txBody>
      </p:sp>
      <p:sp>
        <p:nvSpPr>
          <p:cNvPr id="25" name="Text Box 343"/>
          <p:cNvSpPr txBox="1">
            <a:spLocks noChangeArrowheads="1"/>
          </p:cNvSpPr>
          <p:nvPr/>
        </p:nvSpPr>
        <p:spPr bwMode="auto">
          <a:xfrm>
            <a:off x="5818188" y="3357563"/>
            <a:ext cx="2667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>
                <a:solidFill>
                  <a:srgbClr val="FF0000"/>
                </a:solidFill>
              </a:rPr>
              <a:t>Tên cửa sổ</a:t>
            </a:r>
          </a:p>
        </p:txBody>
      </p:sp>
      <p:sp>
        <p:nvSpPr>
          <p:cNvPr id="18" name="Text Box 343"/>
          <p:cNvSpPr txBox="1">
            <a:spLocks noChangeArrowheads="1"/>
          </p:cNvSpPr>
          <p:nvPr/>
        </p:nvSpPr>
        <p:spPr bwMode="auto">
          <a:xfrm>
            <a:off x="5514975" y="3806825"/>
            <a:ext cx="3629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>
                <a:solidFill>
                  <a:srgbClr val="FF0000"/>
                </a:solidFill>
              </a:rPr>
              <a:t>Nút lệnh điều khiển</a:t>
            </a:r>
          </a:p>
        </p:txBody>
      </p:sp>
      <p:sp>
        <p:nvSpPr>
          <p:cNvPr id="19" name="Text Box 343"/>
          <p:cNvSpPr txBox="1">
            <a:spLocks noChangeArrowheads="1"/>
          </p:cNvSpPr>
          <p:nvPr/>
        </p:nvSpPr>
        <p:spPr bwMode="auto">
          <a:xfrm>
            <a:off x="4310063" y="4876800"/>
            <a:ext cx="501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20" name="Text Box 343"/>
          <p:cNvSpPr txBox="1">
            <a:spLocks noChangeArrowheads="1"/>
          </p:cNvSpPr>
          <p:nvPr/>
        </p:nvSpPr>
        <p:spPr bwMode="auto">
          <a:xfrm>
            <a:off x="7391400" y="4876800"/>
            <a:ext cx="1333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>
                <a:solidFill>
                  <a:srgbClr val="FF0000"/>
                </a:solidFill>
              </a:rPr>
              <a:t>trái</a:t>
            </a:r>
          </a:p>
        </p:txBody>
      </p:sp>
      <p:sp>
        <p:nvSpPr>
          <p:cNvPr id="21" name="Text Box 343"/>
          <p:cNvSpPr txBox="1">
            <a:spLocks noChangeArrowheads="1"/>
          </p:cNvSpPr>
          <p:nvPr/>
        </p:nvSpPr>
        <p:spPr bwMode="auto">
          <a:xfrm>
            <a:off x="746125" y="5322888"/>
            <a:ext cx="1965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>
                <a:solidFill>
                  <a:srgbClr val="FF0000"/>
                </a:solidFill>
              </a:rPr>
              <a:t>ngăn phải</a:t>
            </a:r>
          </a:p>
        </p:txBody>
      </p:sp>
      <p:sp>
        <p:nvSpPr>
          <p:cNvPr id="29" name="Text Box 343"/>
          <p:cNvSpPr txBox="1">
            <a:spLocks noChangeArrowheads="1"/>
          </p:cNvSpPr>
          <p:nvPr/>
        </p:nvSpPr>
        <p:spPr bwMode="auto">
          <a:xfrm>
            <a:off x="4662488" y="27559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>
                <a:solidFill>
                  <a:srgbClr val="FF0000"/>
                </a:solidFill>
              </a:rPr>
              <a:t>cửa sổ computer</a:t>
            </a: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209550" y="355600"/>
            <a:ext cx="1222375" cy="5857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>
                <a:latin typeface="+mn-lt"/>
                <a:cs typeface="+mn-cs"/>
              </a:rPr>
              <a:t>Bài</a:t>
            </a:r>
            <a:r>
              <a:rPr lang="en-US" altLang="vi-VN" b="1" dirty="0">
                <a:latin typeface="+mn-lt"/>
                <a:cs typeface="+mn-cs"/>
              </a:rPr>
              <a:t> 1:</a:t>
            </a:r>
          </a:p>
        </p:txBody>
      </p:sp>
      <p:sp>
        <p:nvSpPr>
          <p:cNvPr id="26" name="Text Box 49"/>
          <p:cNvSpPr txBox="1">
            <a:spLocks noChangeArrowheads="1"/>
          </p:cNvSpPr>
          <p:nvPr/>
        </p:nvSpPr>
        <p:spPr bwMode="auto">
          <a:xfrm>
            <a:off x="1393825" y="330200"/>
            <a:ext cx="591978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>
                <a:solidFill>
                  <a:srgbClr val="FF0000"/>
                </a:solidFill>
                <a:latin typeface="+mn-lt"/>
                <a:cs typeface="+mn-cs"/>
              </a:rPr>
              <a:t>KHÁM PHÁ MÁY TÍNH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23" grpId="0"/>
      <p:bldP spid="24" grpId="0"/>
      <p:bldP spid="25" grpId="0"/>
      <p:bldP spid="18" grpId="0"/>
      <p:bldP spid="19" grpId="0"/>
      <p:bldP spid="20" grpId="0"/>
      <p:bldP spid="21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36"/>
          <p:cNvSpPr>
            <a:spLocks noChangeShapeType="1"/>
          </p:cNvSpPr>
          <p:nvPr/>
        </p:nvSpPr>
        <p:spPr bwMode="auto">
          <a:xfrm>
            <a:off x="0" y="549275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Rectangle 338"/>
          <p:cNvSpPr>
            <a:spLocks noChangeArrowheads="1"/>
          </p:cNvSpPr>
          <p:nvPr/>
        </p:nvSpPr>
        <p:spPr bwMode="auto">
          <a:xfrm>
            <a:off x="0" y="549275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pic>
        <p:nvPicPr>
          <p:cNvPr id="8196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25400"/>
            <a:ext cx="6365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773238"/>
            <a:ext cx="9112251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>
          <a:xfrm>
            <a:off x="-342900" y="520700"/>
            <a:ext cx="8229600" cy="708025"/>
          </a:xfrm>
        </p:spPr>
        <p:txBody>
          <a:bodyPr/>
          <a:lstStyle/>
          <a:p>
            <a:r>
              <a:rPr lang="en-US" altLang="en-US" sz="2800" smtClean="0">
                <a:solidFill>
                  <a:schemeClr val="tx1"/>
                </a:solidFill>
              </a:rPr>
              <a:t>b) Đánh dấu x vào        đặt cuối câu đúng. </a:t>
            </a: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625475"/>
            <a:ext cx="752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ultiply 7"/>
          <p:cNvSpPr/>
          <p:nvPr/>
        </p:nvSpPr>
        <p:spPr>
          <a:xfrm>
            <a:off x="8124825" y="3089275"/>
            <a:ext cx="458788" cy="381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8088313" y="4046538"/>
            <a:ext cx="495300" cy="304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8126413" y="5743575"/>
            <a:ext cx="419100" cy="381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209550" y="-7938"/>
            <a:ext cx="1222375" cy="58420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>
                <a:latin typeface="+mn-lt"/>
                <a:cs typeface="+mn-cs"/>
              </a:rPr>
              <a:t>Bài</a:t>
            </a:r>
            <a:r>
              <a:rPr lang="en-US" altLang="vi-VN" b="1" dirty="0">
                <a:latin typeface="+mn-lt"/>
                <a:cs typeface="+mn-cs"/>
              </a:rPr>
              <a:t> 1:</a:t>
            </a: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1393825" y="-34925"/>
            <a:ext cx="591978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>
                <a:solidFill>
                  <a:srgbClr val="FF0000"/>
                </a:solidFill>
                <a:latin typeface="+mn-lt"/>
                <a:cs typeface="+mn-cs"/>
              </a:rPr>
              <a:t>KHÁM PHÁ MÁY TÍNH</a:t>
            </a:r>
          </a:p>
        </p:txBody>
      </p:sp>
      <p:sp>
        <p:nvSpPr>
          <p:cNvPr id="19" name="Title 5"/>
          <p:cNvSpPr txBox="1">
            <a:spLocks/>
          </p:cNvSpPr>
          <p:nvPr/>
        </p:nvSpPr>
        <p:spPr bwMode="auto">
          <a:xfrm>
            <a:off x="427038" y="1149350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800"/>
              <a:t>Nháy vào dấuu (   ) trước tên ổ đĩa (D:) trong ngăn trái và quan sát thay đổi</a:t>
            </a:r>
          </a:p>
        </p:txBody>
      </p:sp>
      <p:sp>
        <p:nvSpPr>
          <p:cNvPr id="2" name="Isosceles Triangle 1"/>
          <p:cNvSpPr/>
          <p:nvPr/>
        </p:nvSpPr>
        <p:spPr>
          <a:xfrm rot="5400000">
            <a:off x="3140075" y="1227138"/>
            <a:ext cx="304800" cy="20955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315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vi-VN" sz="1800">
              <a:latin typeface="+mn-lt"/>
              <a:cs typeface="+mn-cs"/>
            </a:endParaRPr>
          </a:p>
        </p:txBody>
      </p:sp>
      <p:sp>
        <p:nvSpPr>
          <p:cNvPr id="13316" name="Text Box 343"/>
          <p:cNvSpPr txBox="1">
            <a:spLocks noChangeArrowheads="1"/>
          </p:cNvSpPr>
          <p:nvPr/>
        </p:nvSpPr>
        <p:spPr bwMode="auto">
          <a:xfrm>
            <a:off x="0" y="1066800"/>
            <a:ext cx="8686800" cy="1216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sz="2800" b="1" i="1" dirty="0">
                <a:solidFill>
                  <a:srgbClr val="FF0000"/>
                </a:solidFill>
                <a:latin typeface="+mn-lt"/>
                <a:cs typeface="+mn-cs"/>
              </a:rPr>
              <a:t>B.HOẠT ĐỘNG THỰC HÀNH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sz="3000" b="1" i="1" dirty="0">
                <a:latin typeface="+mn-lt"/>
                <a:cs typeface="+mn-cs"/>
              </a:rPr>
              <a:t>1. </a:t>
            </a:r>
            <a:r>
              <a:rPr lang="en-US" altLang="vi-VN" sz="3000" b="1" i="1" dirty="0" err="1">
                <a:latin typeface="+mn-lt"/>
                <a:cs typeface="+mn-cs"/>
              </a:rPr>
              <a:t>Tạo</a:t>
            </a:r>
            <a:r>
              <a:rPr lang="en-US" altLang="vi-VN" sz="3000" b="1" i="1" dirty="0">
                <a:latin typeface="+mn-lt"/>
                <a:cs typeface="+mn-cs"/>
              </a:rPr>
              <a:t> </a:t>
            </a:r>
            <a:r>
              <a:rPr lang="en-US" altLang="vi-VN" sz="3000" b="1" i="1" dirty="0" err="1">
                <a:latin typeface="+mn-lt"/>
                <a:cs typeface="+mn-cs"/>
              </a:rPr>
              <a:t>thư</a:t>
            </a:r>
            <a:r>
              <a:rPr lang="en-US" altLang="vi-VN" sz="3000" b="1" i="1" dirty="0">
                <a:latin typeface="+mn-lt"/>
                <a:cs typeface="+mn-cs"/>
              </a:rPr>
              <a:t> </a:t>
            </a:r>
            <a:r>
              <a:rPr lang="en-US" altLang="vi-VN" sz="3000" b="1" i="1" dirty="0" err="1">
                <a:latin typeface="+mn-lt"/>
                <a:cs typeface="+mn-cs"/>
              </a:rPr>
              <a:t>mục</a:t>
            </a:r>
            <a:endParaRPr lang="en-US" altLang="vi-VN" sz="3000" b="1" i="1" dirty="0">
              <a:latin typeface="+mn-lt"/>
              <a:cs typeface="+mn-cs"/>
            </a:endParaRPr>
          </a:p>
        </p:txBody>
      </p:sp>
      <p:pic>
        <p:nvPicPr>
          <p:cNvPr id="9221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25"/>
          <a:stretch>
            <a:fillRect/>
          </a:stretch>
        </p:blipFill>
        <p:spPr bwMode="auto">
          <a:xfrm>
            <a:off x="30163" y="2295525"/>
            <a:ext cx="90995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209550" y="355600"/>
            <a:ext cx="1222375" cy="5857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>
                <a:latin typeface="+mn-lt"/>
                <a:cs typeface="+mn-cs"/>
              </a:rPr>
              <a:t>Bài</a:t>
            </a:r>
            <a:r>
              <a:rPr lang="en-US" altLang="vi-VN" b="1" dirty="0">
                <a:latin typeface="+mn-lt"/>
                <a:cs typeface="+mn-cs"/>
              </a:rPr>
              <a:t> 1:</a:t>
            </a: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1393825" y="330200"/>
            <a:ext cx="591978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>
                <a:solidFill>
                  <a:srgbClr val="FF0000"/>
                </a:solidFill>
                <a:latin typeface="+mn-lt"/>
                <a:cs typeface="+mn-cs"/>
              </a:rPr>
              <a:t>KHÁM PHÁ MÁY TÍNH</a:t>
            </a:r>
          </a:p>
        </p:txBody>
      </p:sp>
      <p:pic>
        <p:nvPicPr>
          <p:cNvPr id="922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8"/>
          <a:stretch>
            <a:fillRect/>
          </a:stretch>
        </p:blipFill>
        <p:spPr bwMode="auto">
          <a:xfrm>
            <a:off x="533400" y="3425825"/>
            <a:ext cx="8434388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503488"/>
            <a:ext cx="5715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Line 336"/>
          <p:cNvSpPr>
            <a:spLocks noChangeShapeType="1"/>
          </p:cNvSpPr>
          <p:nvPr/>
        </p:nvSpPr>
        <p:spPr bwMode="auto">
          <a:xfrm>
            <a:off x="0" y="696913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Rectangle 338"/>
          <p:cNvSpPr>
            <a:spLocks noChangeArrowheads="1"/>
          </p:cNvSpPr>
          <p:nvPr/>
        </p:nvSpPr>
        <p:spPr bwMode="auto">
          <a:xfrm>
            <a:off x="0" y="696913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2" name="Text Box 343"/>
          <p:cNvSpPr txBox="1">
            <a:spLocks noChangeArrowheads="1"/>
          </p:cNvSpPr>
          <p:nvPr/>
        </p:nvSpPr>
        <p:spPr bwMode="auto">
          <a:xfrm>
            <a:off x="230188" y="1214438"/>
            <a:ext cx="9437687" cy="12303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7432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latin typeface="+mn-lt"/>
                <a:cs typeface="+mn-cs"/>
              </a:rPr>
              <a:t>2. </a:t>
            </a:r>
            <a:r>
              <a:rPr lang="en-US" altLang="vi-VN" b="1" i="1" dirty="0" err="1">
                <a:latin typeface="+mn-lt"/>
                <a:cs typeface="+mn-cs"/>
              </a:rPr>
              <a:t>Tạo</a:t>
            </a:r>
            <a:r>
              <a:rPr lang="en-US" altLang="vi-VN" b="1" i="1" dirty="0">
                <a:latin typeface="+mn-lt"/>
                <a:cs typeface="+mn-cs"/>
              </a:rPr>
              <a:t> </a:t>
            </a:r>
            <a:r>
              <a:rPr lang="en-US" altLang="vi-VN" b="1" i="1" dirty="0" err="1">
                <a:latin typeface="+mn-lt"/>
                <a:cs typeface="+mn-cs"/>
              </a:rPr>
              <a:t>thư</a:t>
            </a:r>
            <a:r>
              <a:rPr lang="en-US" altLang="vi-VN" b="1" i="1" dirty="0">
                <a:latin typeface="+mn-lt"/>
                <a:cs typeface="+mn-cs"/>
              </a:rPr>
              <a:t> </a:t>
            </a:r>
            <a:r>
              <a:rPr lang="en-US" altLang="vi-VN" b="1" i="1" dirty="0" err="1">
                <a:latin typeface="+mn-lt"/>
                <a:cs typeface="+mn-cs"/>
              </a:rPr>
              <a:t>mục</a:t>
            </a:r>
            <a:endParaRPr lang="en-US" altLang="vi-VN" b="1" i="1" dirty="0">
              <a:latin typeface="+mn-lt"/>
              <a:cs typeface="+mn-cs"/>
            </a:endParaRPr>
          </a:p>
          <a:p>
            <a:pPr marL="27432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sz="2800" b="1" i="1" dirty="0">
                <a:latin typeface="+mn-lt"/>
                <a:cs typeface="+mn-cs"/>
              </a:rPr>
              <a:t>- </a:t>
            </a:r>
            <a:r>
              <a:rPr lang="en-US" altLang="vi-VN" sz="2800" b="1" i="1" dirty="0" err="1">
                <a:latin typeface="+mn-lt"/>
                <a:cs typeface="+mn-cs"/>
              </a:rPr>
              <a:t>Điều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khiển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sao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cho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ngăn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trái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của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cửa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sổ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giống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hình</a:t>
            </a:r>
            <a:r>
              <a:rPr lang="en-US" altLang="vi-VN" sz="2800" b="1" i="1" dirty="0">
                <a:latin typeface="+mn-lt"/>
                <a:cs typeface="+mn-cs"/>
              </a:rPr>
              <a:t> </a:t>
            </a:r>
            <a:r>
              <a:rPr lang="en-US" altLang="vi-VN" sz="2800" b="1" i="1" dirty="0" err="1">
                <a:latin typeface="+mn-lt"/>
                <a:cs typeface="+mn-cs"/>
              </a:rPr>
              <a:t>sau</a:t>
            </a:r>
            <a:r>
              <a:rPr lang="en-US" altLang="vi-VN" sz="2800" b="1" i="1" dirty="0">
                <a:latin typeface="+mn-lt"/>
                <a:cs typeface="+mn-cs"/>
              </a:rPr>
              <a:t>:</a:t>
            </a:r>
          </a:p>
        </p:txBody>
      </p:sp>
      <p:pic>
        <p:nvPicPr>
          <p:cNvPr id="10246" name="Picture 40" descr="j0195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30163" y="112713"/>
            <a:ext cx="122237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>
                <a:latin typeface="+mn-lt"/>
                <a:cs typeface="+mn-cs"/>
              </a:rPr>
              <a:t>Bài</a:t>
            </a:r>
            <a:r>
              <a:rPr lang="en-US" altLang="vi-VN" b="1" dirty="0">
                <a:latin typeface="+mn-lt"/>
                <a:cs typeface="+mn-cs"/>
              </a:rPr>
              <a:t> 1:</a:t>
            </a: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1216025" y="85725"/>
            <a:ext cx="5918200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>
                <a:solidFill>
                  <a:srgbClr val="FF0000"/>
                </a:solidFill>
                <a:latin typeface="+mn-lt"/>
                <a:cs typeface="+mn-cs"/>
              </a:rPr>
              <a:t>KHÁM PHÁ MÁY TÍNH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752475"/>
            <a:ext cx="616585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sz="3200" b="1" i="1" dirty="0">
                <a:solidFill>
                  <a:srgbClr val="FF0000"/>
                </a:solidFill>
                <a:latin typeface="+mn-lt"/>
                <a:cs typeface="+mn-cs"/>
              </a:rPr>
              <a:t>B. HOẠT ĐỘNG THỰC HÀNH</a:t>
            </a:r>
          </a:p>
          <a:p>
            <a:pPr>
              <a:defRPr/>
            </a:pPr>
            <a:endParaRPr lang="en-US" sz="32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1845</TotalTime>
  <Words>660</Words>
  <Application>Microsoft Office PowerPoint</Application>
  <PresentationFormat>On-screen Show (4:3)</PresentationFormat>
  <Paragraphs>98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Các thư mục con :soanthao, trinhchieu, ve</vt:lpstr>
      <vt:lpstr>PowerPoint Presentation</vt:lpstr>
      <vt:lpstr>PowerPoint Presentation</vt:lpstr>
      <vt:lpstr>PowerPoint Presentation</vt:lpstr>
      <vt:lpstr>b) Đánh dấu x vào        đặt cuối câu đúng. </vt:lpstr>
      <vt:lpstr>PowerPoint Presentation</vt:lpstr>
      <vt:lpstr>PowerPoint Presentation</vt:lpstr>
      <vt:lpstr>3) Đánh dấu x vào        đặt cuối câu đúng. </vt:lpstr>
      <vt:lpstr>3) Đánh dấu x vào        đặt cuối câu đúng. </vt:lpstr>
      <vt:lpstr>3) Đánh dấu x vào        đặt cuối câu đúng. </vt:lpstr>
      <vt:lpstr>3) Đánh dấu x vào        đặt cuối câu đúng. </vt:lpstr>
      <vt:lpstr>C. HOẠT ĐỘNG ỨNG DỤNG, MỞ RỘNG a) Thực hiện như hình</vt:lpstr>
      <vt:lpstr>C. HOẠT ĐỘNG ỨNG DỤNG, MỞ RỘNG b) Dựa vào hoạt động nối hai cột sao cho đúng.</vt:lpstr>
      <vt:lpstr>PowerPoint Presentation</vt:lpstr>
    </vt:vector>
  </TitlesOfParts>
  <Company>cdspqt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My Phuong</dc:creator>
  <cp:lastModifiedBy>SKY</cp:lastModifiedBy>
  <cp:revision>188</cp:revision>
  <dcterms:created xsi:type="dcterms:W3CDTF">2009-02-23T22:49:59Z</dcterms:created>
  <dcterms:modified xsi:type="dcterms:W3CDTF">2020-03-10T09:25:50Z</dcterms:modified>
</cp:coreProperties>
</file>